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2"/>
    <p:sldMasterId id="2147483674" r:id="rId3"/>
  </p:sldMasterIdLst>
  <p:notesMasterIdLst>
    <p:notesMasterId r:id="rId24"/>
  </p:notesMasterIdLst>
  <p:handoutMasterIdLst>
    <p:handoutMasterId r:id="rId25"/>
  </p:handout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7" r:id="rId12"/>
    <p:sldId id="269" r:id="rId13"/>
    <p:sldId id="271" r:id="rId14"/>
    <p:sldId id="312" r:id="rId15"/>
    <p:sldId id="272" r:id="rId16"/>
    <p:sldId id="290" r:id="rId17"/>
    <p:sldId id="311" r:id="rId18"/>
    <p:sldId id="324" r:id="rId19"/>
    <p:sldId id="325" r:id="rId20"/>
    <p:sldId id="315" r:id="rId21"/>
    <p:sldId id="317" r:id="rId22"/>
    <p:sldId id="283" r:id="rId23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64" autoAdjust="0"/>
  </p:normalViewPr>
  <p:slideViewPr>
    <p:cSldViewPr>
      <p:cViewPr>
        <p:scale>
          <a:sx n="75" d="100"/>
          <a:sy n="75" d="100"/>
        </p:scale>
        <p:origin x="-2069" y="-8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2886" y="6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694D9647-D82E-44DE-835E-6A86DBB13BE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CA0C718-684F-42C3-9247-7006A2CAE0C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F96F0-49CF-4421-990A-645251B9BF44}" type="datetimeFigureOut">
              <a:rPr lang="en-GB" smtClean="0"/>
              <a:pPr/>
              <a:t>22/03/2018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33BC2D31-0A03-4CFB-A9A2-1C414056470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A22CBA4-D104-4A93-9240-BD51C20EF1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A18F7-09B7-495C-8267-8B2500A9CEF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978972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notes format</a:t>
            </a:r>
          </a:p>
        </p:txBody>
      </p:sp>
      <p:sp>
        <p:nvSpPr>
          <p:cNvPr id="148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&lt;header&gt;</a:t>
            </a:r>
          </a:p>
        </p:txBody>
      </p:sp>
      <p:sp>
        <p:nvSpPr>
          <p:cNvPr id="149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&lt;date/time&gt;</a:t>
            </a:r>
          </a:p>
        </p:txBody>
      </p:sp>
      <p:sp>
        <p:nvSpPr>
          <p:cNvPr id="150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&lt;footer&gt;</a:t>
            </a:r>
          </a:p>
        </p:txBody>
      </p:sp>
      <p:sp>
        <p:nvSpPr>
          <p:cNvPr id="151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05B221E0-0784-4846-90F4-198869DF897D}" type="slidenum"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904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PlaceHolder 1"/>
          <p:cNvSpPr>
            <a:spLocks noGrp="1"/>
          </p:cNvSpPr>
          <p:nvPr>
            <p:ph type="body"/>
          </p:nvPr>
        </p:nvSpPr>
        <p:spPr>
          <a:xfrm>
            <a:off x="906480" y="4716360"/>
            <a:ext cx="4984560" cy="4468320"/>
          </a:xfrm>
          <a:prstGeom prst="rect">
            <a:avLst/>
          </a:prstGeom>
        </p:spPr>
        <p:txBody>
          <a:bodyPr lIns="92880" tIns="46440" rIns="92880" bIns="46440"/>
          <a:lstStyle/>
          <a:p>
            <a:pPr marL="216000" indent="-216000">
              <a:lnSpc>
                <a:spcPct val="100000"/>
              </a:lnSpc>
            </a:pPr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2" name="CustomShape 2"/>
          <p:cNvSpPr/>
          <p:nvPr/>
        </p:nvSpPr>
        <p:spPr>
          <a:xfrm>
            <a:off x="3851280" y="9431280"/>
            <a:ext cx="2945880" cy="496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xmlns="" val="2617305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5B221E0-0784-4846-90F4-198869DF897D}" type="slidenum">
              <a:rPr lang="en-US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8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5776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8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PlaceHolder 4"/>
          <p:cNvSpPr txBox="1">
            <a:spLocks/>
          </p:cNvSpPr>
          <p:nvPr userDrawn="1"/>
        </p:nvSpPr>
        <p:spPr>
          <a:xfrm>
            <a:off x="8710680" y="6635640"/>
            <a:ext cx="394920" cy="221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4CBDD9-1453-49B4-ADDE-5E5FC2A17FE0}" type="slidenum">
              <a:rPr kumimoji="0" lang="en-US" sz="1100" b="0" i="0" u="none" strike="noStrike" kern="1200" cap="none" spc="-1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MS PGothic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imes New Roman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PlaceHolder 4"/>
          <p:cNvSpPr txBox="1">
            <a:spLocks/>
          </p:cNvSpPr>
          <p:nvPr userDrawn="1"/>
        </p:nvSpPr>
        <p:spPr>
          <a:xfrm>
            <a:off x="8710680" y="6635640"/>
            <a:ext cx="394920" cy="221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4CBDD9-1453-49B4-ADDE-5E5FC2A17FE0}" type="slidenum">
              <a:rPr kumimoji="0" lang="en-US" sz="1100" b="0" i="0" u="none" strike="noStrike" kern="1200" cap="none" spc="-1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MS PGothic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imes New Roman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0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5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6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7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9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3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4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5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6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14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2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3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6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7" name="Picture 13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8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2017     TSG CT status report to TSG SA #79,</a:t>
            </a:r>
            <a:r>
              <a:rPr lang="en-US" sz="1000" b="0" strike="noStrike" spc="-1" baseline="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Mar</a:t>
            </a:r>
            <a:r>
              <a:rPr lang="en-US" sz="1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2018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" name="PlaceHolder 4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 marL="343080" indent="-342720">
              <a:lnSpc>
                <a:spcPct val="100000"/>
              </a:lnSpc>
              <a:buBlip>
                <a:blip r:embed="rId17"/>
              </a:buBlip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text styles</a:t>
            </a: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600200" lvl="3" indent="-22824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057400" lvl="4" indent="-228240">
              <a:lnSpc>
                <a:spcPct val="100000"/>
              </a:lnSpc>
              <a:buClr>
                <a:srgbClr val="000000"/>
              </a:buClr>
              <a:buFont typeface="Arial"/>
              <a:buChar char="»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title style</a:t>
            </a: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sldNum" idx="4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0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51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52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3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4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55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56" name="Picture 13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57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2017     TSG CT status report to TSG SA #75, March 2017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0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61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99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100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101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2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103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104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105" name="Picture 13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106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2017     TSG CT status report to TSG SA #75, March 2017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7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8" name="PlaceHolder 4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title style</a:t>
            </a: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9" name="PlaceHolder 5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90000" tIns="45000" rIns="90000" bIns="4500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  <p:sp>
        <p:nvSpPr>
          <p:cNvPr id="110" name="PlaceHolder 6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9B8B3B91-CF38-4D8A-AE32-8D43408B819F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hdr="0" ftr="0" dt="0"/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79_Chennai/Docs/CP-180052.zip" TargetMode="External"/><Relationship Id="rId2" Type="http://schemas.openxmlformats.org/officeDocument/2006/relationships/hyperlink" Target="http://www.3gpp.org/ftp/tsg_ct/TSG_CT/TSGC_79_Chennai/Docs/CP-180051.zip" TargetMode="External"/><Relationship Id="rId1" Type="http://schemas.openxmlformats.org/officeDocument/2006/relationships/slideLayout" Target="../slideLayouts/slideLayout25.xml"/><Relationship Id="rId6" Type="http://schemas.openxmlformats.org/officeDocument/2006/relationships/hyperlink" Target="http://www.3gpp.org/ftp/tsg_ct/TSG_CT/TSGC_79_Chennai/Docs/CP-180098.zip" TargetMode="External"/><Relationship Id="rId5" Type="http://schemas.openxmlformats.org/officeDocument/2006/relationships/hyperlink" Target="http://www.3gpp.org/ftp/tsg_ct/TSG_CT/TSGC_79_Chennai/Docs/CP-180097.zip" TargetMode="External"/><Relationship Id="rId4" Type="http://schemas.openxmlformats.org/officeDocument/2006/relationships/hyperlink" Target="http://www.3gpp.org/ftp/tsg_ct/TSG_CT/TSGC_79_Chennai/Docs/CP-180096.zip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TSG_CT/TSGC_79_Chennai/Docs/CP-180034.zip" TargetMode="External"/><Relationship Id="rId3" Type="http://schemas.openxmlformats.org/officeDocument/2006/relationships/hyperlink" Target="http://www.3gpp.org/ftp/tsg_ct/TSG_CT/TSGC_79_Chennai/Docs/CP-180029.zip" TargetMode="External"/><Relationship Id="rId7" Type="http://schemas.openxmlformats.org/officeDocument/2006/relationships/hyperlink" Target="http://www.3gpp.org/ftp/tsg_ct/TSG_CT/TSGC_79_Chennai/Docs/CP-180033.zip" TargetMode="External"/><Relationship Id="rId2" Type="http://schemas.openxmlformats.org/officeDocument/2006/relationships/hyperlink" Target="http://www.3gpp.org/ftp/tsg_ct/TSG_CT/TSGC_79_Chennai/Docs/CP-180028.zip" TargetMode="External"/><Relationship Id="rId1" Type="http://schemas.openxmlformats.org/officeDocument/2006/relationships/slideLayout" Target="../slideLayouts/slideLayout25.xml"/><Relationship Id="rId6" Type="http://schemas.openxmlformats.org/officeDocument/2006/relationships/hyperlink" Target="http://www.3gpp.org/ftp/tsg_ct/TSG_CT/TSGC_79_Chennai/Docs/CP-180032.zip" TargetMode="External"/><Relationship Id="rId11" Type="http://schemas.openxmlformats.org/officeDocument/2006/relationships/hyperlink" Target="http://www.3gpp.org/ftp/tsg_ct/TSG_CT/TSGC_79_Chennai/Docs/CP-180101.zip" TargetMode="External"/><Relationship Id="rId5" Type="http://schemas.openxmlformats.org/officeDocument/2006/relationships/hyperlink" Target="http://www.3gpp.org/ftp/tsg_ct/TSG_CT/TSGC_79_Chennai/Docs/CP-180031.zip" TargetMode="External"/><Relationship Id="rId10" Type="http://schemas.openxmlformats.org/officeDocument/2006/relationships/hyperlink" Target="http://www.3gpp.org/ftp/tsg_ct/TSG_CT/TSGC_79_Chennai/Docs/CP-180053.zip" TargetMode="External"/><Relationship Id="rId4" Type="http://schemas.openxmlformats.org/officeDocument/2006/relationships/hyperlink" Target="http://www.3gpp.org/ftp/tsg_ct/TSG_CT/TSGC_79_Chennai/Docs/CP-180030.zip" TargetMode="External"/><Relationship Id="rId9" Type="http://schemas.openxmlformats.org/officeDocument/2006/relationships/hyperlink" Target="http://www.3gpp.org/ftp/tsg_ct/TSG_CT/TSGC_79_Chennai/Docs/CP-180035.zip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TSG_CT/TSGC_79_Chennai/Docs/CP-180102.zip" TargetMode="Externa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CustomShape 1"/>
          <p:cNvSpPr/>
          <p:nvPr/>
        </p:nvSpPr>
        <p:spPr>
          <a:xfrm>
            <a:off x="1101600" y="185760"/>
            <a:ext cx="5569920" cy="700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3GPP TSG SA Meeting #79	                  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SP-180221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		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Chennai, India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; 21</a:t>
            </a:r>
            <a:r>
              <a:rPr lang="en-US" sz="2000" spc="-1" baseline="3000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st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23</a:t>
            </a:r>
            <a:r>
              <a:rPr lang="en-US" sz="2000" spc="-1" baseline="3000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rd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March 2018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3" name="Picture 6"/>
          <p:cNvPicPr/>
          <p:nvPr/>
        </p:nvPicPr>
        <p:blipFill>
          <a:blip r:embed="rId2">
            <a:lum bright="70000" contrast="-70000"/>
          </a:blip>
          <a:stretch/>
        </p:blipFill>
        <p:spPr>
          <a:xfrm>
            <a:off x="762120" y="1514520"/>
            <a:ext cx="7619760" cy="4438440"/>
          </a:xfrm>
          <a:prstGeom prst="rect">
            <a:avLst/>
          </a:prstGeom>
          <a:ln>
            <a:noFill/>
          </a:ln>
        </p:spPr>
      </p:pic>
      <p:sp>
        <p:nvSpPr>
          <p:cNvPr id="154" name="CustomShape 2"/>
          <p:cNvSpPr/>
          <p:nvPr/>
        </p:nvSpPr>
        <p:spPr>
          <a:xfrm>
            <a:off x="725400" y="1411200"/>
            <a:ext cx="7813440" cy="4100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
</a:t>
            </a:r>
            <a:r>
              <a:rPr lang="en-US" sz="28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
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5" name="CustomShape 3"/>
          <p:cNvSpPr/>
          <p:nvPr/>
        </p:nvSpPr>
        <p:spPr>
          <a:xfrm>
            <a:off x="1049400" y="3790800"/>
            <a:ext cx="7135560" cy="1752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9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 Chairman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9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Georg Mayer (Huawei) 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6" name="CustomShape 4"/>
          <p:cNvSpPr/>
          <p:nvPr/>
        </p:nvSpPr>
        <p:spPr>
          <a:xfrm>
            <a:off x="1863000" y="2011320"/>
            <a:ext cx="5147640" cy="1309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4000" b="0" strike="noStrike" spc="-1" dirty="0">
                <a:solidFill>
                  <a:srgbClr val="FF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 status report 
to TSG SA79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New Rel-15 WIs / SIs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7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8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9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0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1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2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3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4" name="CustomShape 9"/>
          <p:cNvSpPr/>
          <p:nvPr/>
        </p:nvSpPr>
        <p:spPr>
          <a:xfrm>
            <a:off x="457200" y="1600200"/>
            <a:ext cx="758772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10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4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29646286"/>
              </p:ext>
            </p:extLst>
          </p:nvPr>
        </p:nvGraphicFramePr>
        <p:xfrm>
          <a:off x="349250" y="1357313"/>
          <a:ext cx="8570913" cy="35023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89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769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295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3544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588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</a:t>
                      </a:r>
                      <a:r>
                        <a:rPr lang="en-GB" sz="1100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Specs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CP-180051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Policy and Charging for Volume Based Charging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CP-180052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Common API Framework for 3GPP Northbound APIs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CP-180153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SRVCC for terminating call in pre-alerting phase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CP-180096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Enhancements to Call spoofing functionality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2456516913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CP-180097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Mobile Communication System for Railways (stage 3)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3987300037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CP-180098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increasing the number of EPS bearers (stage 3)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785868467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CP-180151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Common API Framework for 3GPP Northbound APIs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 Electronics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29.222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31843305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</a:t>
            </a:r>
            <a:r>
              <a:rPr lang="en-US" sz="3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for </a:t>
            </a:r>
            <a:r>
              <a:rPr lang="en-US" sz="3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Information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53" name="Table 9"/>
          <p:cNvGraphicFramePr/>
          <p:nvPr>
            <p:extLst>
              <p:ext uri="{D42A27DB-BD31-4B8C-83A1-F6EECF244321}">
                <p14:modId xmlns:p14="http://schemas.microsoft.com/office/powerpoint/2010/main" xmlns="" val="3785081542"/>
              </p:ext>
            </p:extLst>
          </p:nvPr>
        </p:nvGraphicFramePr>
        <p:xfrm>
          <a:off x="305820" y="2043804"/>
          <a:ext cx="8449920" cy="3891448"/>
        </p:xfrm>
        <a:graphic>
          <a:graphicData uri="http://schemas.openxmlformats.org/drawingml/2006/table">
            <a:tbl>
              <a:tblPr/>
              <a:tblGrid>
                <a:gridCol w="10699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93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86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14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TDOC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TITLE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WG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CP-180028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29.500 v1.0.0 on 5G System; Technical Realization of Service Based Architecture;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CP-180029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29.501 v1.0.0 on 5G System; Principles and Guidelines for Services Definition;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CP-180030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29.502 v1.0.0 on 5G System; Session Management Services;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49372003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CP-180031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29.509 v1.0.0 on 5G System; Authentication Server Services;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373452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CP-180032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29.511 v1.0.0 on 5G System; Equipment Identity Register Services;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216818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CP-180033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29.518 v1.0.0 on 5G System; Access and Mobility Management Services;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8246680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CP-180034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29.572 v1.0.0 on 5G System; Location Management Services;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84858271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CP-180035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29.531 v1.0.0 on 5G System; Network Slice Selection Services;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67151845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CP-180053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sheet for 3GPP TS 29.122 v1.0.0 on T8 reference point for Northbound APIs for Information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5433715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CP-180101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24.501 on Non-Access-Stratum (NAS) protocol  for 5G System (5GS); Stage 3 for information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75659389"/>
                  </a:ext>
                </a:extLst>
              </a:tr>
            </a:tbl>
          </a:graphicData>
        </a:graphic>
      </p:graphicFrame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11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</a:t>
            </a:r>
            <a:r>
              <a:rPr lang="en-US" sz="3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for Approval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53" name="Table 9"/>
          <p:cNvGraphicFramePr/>
          <p:nvPr>
            <p:extLst>
              <p:ext uri="{D42A27DB-BD31-4B8C-83A1-F6EECF244321}">
                <p14:modId xmlns:p14="http://schemas.microsoft.com/office/powerpoint/2010/main" xmlns="" val="882602409"/>
              </p:ext>
            </p:extLst>
          </p:nvPr>
        </p:nvGraphicFramePr>
        <p:xfrm>
          <a:off x="305820" y="2043804"/>
          <a:ext cx="8449920" cy="743224"/>
        </p:xfrm>
        <a:graphic>
          <a:graphicData uri="http://schemas.openxmlformats.org/drawingml/2006/table">
            <a:tbl>
              <a:tblPr/>
              <a:tblGrid>
                <a:gridCol w="10699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93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86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14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TDOC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TITLE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WG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CP-180102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24.196 on Enhanced Calling Name (eCNAM) for approval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12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52177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CustomShape 1"/>
          <p:cNvSpPr/>
          <p:nvPr/>
        </p:nvSpPr>
        <p:spPr>
          <a:xfrm>
            <a:off x="227160" y="0"/>
            <a:ext cx="783252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</a:t>
            </a:r>
            <a:r>
              <a:rPr lang="en-US" sz="3200" b="0" strike="noStrike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approval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5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6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7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8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9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13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0" name="Table 9">
            <a:extLst/>
          </p:cNvPr>
          <p:cNvGraphicFramePr>
            <a:graphicFrameLocks noGrp="1"/>
          </p:cNvGraphicFramePr>
          <p:nvPr/>
        </p:nvGraphicFramePr>
        <p:xfrm>
          <a:off x="650875" y="1487488"/>
          <a:ext cx="7958138" cy="42154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006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70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582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822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6722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ko-KR" sz="16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Tdoc</a:t>
                      </a:r>
                      <a:endParaRPr lang="en-GB" altLang="ko-KR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44" marR="91444" marT="45679" marB="45679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Batang" pitchFamily="18" charset="-127"/>
                        </a:rPr>
                        <a:t>Title</a:t>
                      </a:r>
                      <a:endParaRPr kumimoji="0" lang="en-GB" altLang="ko-K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Gulim" pitchFamily="34" charset="-127"/>
                      </a:endParaRPr>
                    </a:p>
                  </a:txBody>
                  <a:tcPr marL="91444" marR="91444" marT="45679" marB="45679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Batang" pitchFamily="18" charset="-127"/>
                        </a:rPr>
                        <a:t>Spec</a:t>
                      </a:r>
                      <a:endParaRPr kumimoji="0" lang="en-GB" altLang="ko-K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Gulim" pitchFamily="34" charset="-127"/>
                      </a:endParaRPr>
                    </a:p>
                  </a:txBody>
                  <a:tcPr marL="91444" marR="91444" marT="45679" marB="45679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Batang" pitchFamily="18" charset="-127"/>
                        </a:rPr>
                        <a:t>Dependency</a:t>
                      </a:r>
                      <a:endParaRPr kumimoji="0" lang="en-GB" altLang="ko-K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Gulim" pitchFamily="34" charset="-127"/>
                      </a:endParaRPr>
                    </a:p>
                  </a:txBody>
                  <a:tcPr marL="91444" marR="91444" marT="45679" marB="45679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6076">
                <a:tc>
                  <a:txBody>
                    <a:bodyPr/>
                    <a:lstStyle/>
                    <a:p>
                      <a:pPr algn="l" fontAlgn="b"/>
                      <a:r>
                        <a:rPr lang="nb-N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C1-181672 in CP-180077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Handling of S-NSSAI and PDU session ID during mobility between EPS and 5GS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24.301</a:t>
                      </a:r>
                      <a:br>
                        <a:rPr lang="nb-N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2965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23.501</a:t>
                      </a:r>
                      <a:b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0047 </a:t>
                      </a:r>
                      <a:r>
                        <a:rPr lang="nb-N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(SA2)</a:t>
                      </a:r>
                    </a:p>
                  </a:txBody>
                  <a:tcPr marL="9525" marR="9525" marT="9521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6076">
                <a:tc>
                  <a:txBody>
                    <a:bodyPr/>
                    <a:lstStyle/>
                    <a:p>
                      <a:pPr algn="l" fontAlgn="b"/>
                      <a:r>
                        <a:rPr lang="nb-N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C1-181673 in CP-180077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S-NSSAI </a:t>
                      </a:r>
                      <a:r>
                        <a:rPr lang="nb-NO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of</a:t>
                      </a:r>
                      <a:r>
                        <a:rPr lang="nb-N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 PDN </a:t>
                      </a:r>
                      <a:r>
                        <a:rPr lang="nb-NO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connection</a:t>
                      </a:r>
                      <a:r>
                        <a:rPr lang="nb-N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nb-NO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context</a:t>
                      </a:r>
                      <a:r>
                        <a:rPr lang="nb-N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vie (e)PCO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24.008</a:t>
                      </a:r>
                      <a:br>
                        <a:rPr lang="nb-N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3116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23.501</a:t>
                      </a:r>
                      <a:b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0047 </a:t>
                      </a:r>
                      <a:r>
                        <a:rPr lang="nb-N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(SA2</a:t>
                      </a:r>
                    </a:p>
                  </a:txBody>
                  <a:tcPr marL="9525" marR="9525" marT="9521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6076">
                <a:tc>
                  <a:txBody>
                    <a:bodyPr/>
                    <a:lstStyle/>
                    <a:p>
                      <a:pPr algn="l" fontAlgn="b"/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06076">
                <a:tc>
                  <a:txBody>
                    <a:bodyPr/>
                    <a:lstStyle/>
                    <a:p>
                      <a:pPr algn="l" fontAlgn="b"/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06076">
                <a:tc>
                  <a:txBody>
                    <a:bodyPr/>
                    <a:lstStyle/>
                    <a:p>
                      <a:pPr algn="l" fontAlgn="b"/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extLst>
                  <a:ext uri="{0D108BD9-81ED-4DB2-BD59-A6C34878D82A}">
                    <a16:rowId xmlns:a16="http://schemas.microsoft.com/office/drawing/2014/main" xmlns="" val="2762283682"/>
                  </a:ext>
                </a:extLst>
              </a:tr>
              <a:tr h="606076">
                <a:tc>
                  <a:txBody>
                    <a:bodyPr/>
                    <a:lstStyle/>
                    <a:p>
                      <a:pPr algn="l" fontAlgn="b"/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nb-NO" alt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5GS 3GPP TS numbers1/1</a:t>
            </a:r>
            <a:endParaRPr lang="en-US" sz="1000" b="0" strike="noStrike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14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2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076136608"/>
              </p:ext>
            </p:extLst>
          </p:nvPr>
        </p:nvGraphicFramePr>
        <p:xfrm>
          <a:off x="628349" y="1050360"/>
          <a:ext cx="8324851" cy="4038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22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126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74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6160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3643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Spec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Title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Approval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Responsibility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b="1" u="sng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29.222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Common API Framework for 3GPP Northbound APIs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CT #80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(June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CT #80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(June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CT3 Responsibility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Rapporteur: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Nishant Gupta,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Samsung,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nishant.gup@samsung.com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29.594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 System; Spending Limit Control Service; Stage 3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CT#79 (March,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CT#80 (June,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CT3 responsibility.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Rapporteur: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Horst Brinkmann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horst.brinkmann@nokia.com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29.522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 System; Network Exposure Function Northbound APIs; Stage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CT#79 (March,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CT#80 (June,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CT3 responsibility.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Rapporteur: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Yan, </a:t>
                      </a:r>
                      <a:r>
                        <a:rPr lang="en-GB" sz="1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Yali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Huawei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yanyali@huawei,com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29.521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 System; Binding Support Management Service; Stage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CT#79 (March,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CT#80 (June,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CT3 responsibility.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Rapporteur: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Zhenning</a:t>
                      </a: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Huang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China Mobile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huangzhenning</a:t>
                      </a: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@ chinamobile.com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29.554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 System; Background Data Transfer Policy Control Service; Stage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CT#79 (March,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CT#80 (June,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CT3 </a:t>
                      </a:r>
                      <a:r>
                        <a:rPr lang="fr-FR" sz="1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responsibility</a:t>
                      </a:r>
                      <a:r>
                        <a:rPr lang="fr-FR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Rapporteur: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1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Fuencisla</a:t>
                      </a:r>
                      <a:r>
                        <a:rPr lang="fr-FR" sz="11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Garcia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fuencisla.garcia@ericsson.com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26165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267995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>
          <a:xfrm>
            <a:off x="457200" y="-24"/>
            <a:ext cx="6833880" cy="1142640"/>
          </a:xfrm>
        </p:spPr>
        <p:txBody>
          <a:bodyPr/>
          <a:lstStyle/>
          <a:p>
            <a:pPr algn="ctr" rtl="0"/>
            <a:r>
              <a:rPr lang="en-US" sz="3200" kern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For Information to </a:t>
            </a:r>
            <a:r>
              <a:rPr lang="en-US" sz="3200" kern="1200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SA (1/3)</a:t>
            </a:r>
            <a:endParaRPr lang="en-US" sz="3200" kern="1200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15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74625" y="1214422"/>
            <a:ext cx="8969375" cy="5014912"/>
          </a:xfrm>
          <a:prstGeom prst="rect">
            <a:avLst/>
          </a:prstGeom>
        </p:spPr>
        <p:txBody>
          <a:bodyPr/>
          <a:lstStyle/>
          <a:p>
            <a:pPr marL="444500" lvl="1" indent="-442913">
              <a:lnSpc>
                <a:spcPct val="90000"/>
              </a:lnSpc>
              <a:spcAft>
                <a:spcPts val="18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r>
              <a:rPr lang="en-US" sz="2800" dirty="0" smtClean="0"/>
              <a:t>5G is on track in CT</a:t>
            </a:r>
          </a:p>
          <a:p>
            <a:pPr marL="444500" lvl="1" indent="-442913">
              <a:lnSpc>
                <a:spcPct val="90000"/>
              </a:lnSpc>
              <a:spcAft>
                <a:spcPts val="12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r>
              <a:rPr lang="en-US" sz="2800" dirty="0" smtClean="0"/>
              <a:t>Rel-15 is on track in CT</a:t>
            </a:r>
          </a:p>
          <a:p>
            <a:pPr marL="444500" lvl="1" indent="-442913">
              <a:lnSpc>
                <a:spcPct val="90000"/>
              </a:lnSpc>
              <a:spcAft>
                <a:spcPts val="12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r>
              <a:rPr lang="en-US" sz="2800" dirty="0" smtClean="0"/>
              <a:t>It’s important that stage 2 groups keep their on-time delivery of stage 2 and also that stage 2 stays stable after freezing in order to allow CT work to progress further in a stable manner.</a:t>
            </a:r>
          </a:p>
          <a:p>
            <a:pPr marL="444500" lvl="1" indent="-442913">
              <a:lnSpc>
                <a:spcPct val="90000"/>
              </a:lnSpc>
              <a:spcAft>
                <a:spcPts val="12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endParaRPr lang="en-US" sz="2800" dirty="0" smtClean="0"/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endParaRPr lang="en-US" altLang="zh-CN" sz="2000" kern="0" dirty="0">
              <a:solidFill>
                <a:sysClr val="windowText" lastClr="000000"/>
              </a:solidFill>
              <a:ea typeface="宋体" pitchFamily="2" charset="-122"/>
            </a:endParaRPr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nb-NO" alt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en-US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>
          <a:xfrm>
            <a:off x="457200" y="-24"/>
            <a:ext cx="6833880" cy="1142640"/>
          </a:xfrm>
        </p:spPr>
        <p:txBody>
          <a:bodyPr/>
          <a:lstStyle/>
          <a:p>
            <a:pPr algn="ctr" rtl="0"/>
            <a:r>
              <a:rPr lang="en-US" sz="3200" kern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For Information to </a:t>
            </a:r>
            <a:r>
              <a:rPr lang="en-US" sz="3200" kern="1200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SA (2/3)</a:t>
            </a:r>
            <a:endParaRPr lang="en-US" sz="3200" kern="1200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16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74625" y="1214422"/>
            <a:ext cx="8969375" cy="5014912"/>
          </a:xfrm>
          <a:prstGeom prst="rect">
            <a:avLst/>
          </a:prstGeom>
        </p:spPr>
        <p:txBody>
          <a:bodyPr/>
          <a:lstStyle/>
          <a:p>
            <a:pPr marL="444500" lvl="1" indent="-442913">
              <a:lnSpc>
                <a:spcPct val="90000"/>
              </a:lnSpc>
              <a:spcAft>
                <a:spcPts val="18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r>
              <a:rPr lang="en-US" sz="2800" dirty="0" smtClean="0"/>
              <a:t>Solutions for Steering of Roaming</a:t>
            </a:r>
          </a:p>
          <a:p>
            <a:pPr marL="901700" lvl="2" indent="-442913">
              <a:lnSpc>
                <a:spcPct val="90000"/>
              </a:lnSpc>
              <a:spcAft>
                <a:spcPts val="18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r>
              <a:rPr lang="en-US" sz="2400" dirty="0" smtClean="0"/>
              <a:t>CT1 and SA3 currently both working on Steering of Roaming, their related solutions are currently not aligned.</a:t>
            </a:r>
          </a:p>
          <a:p>
            <a:pPr marL="901700" lvl="2" indent="-442913">
              <a:lnSpc>
                <a:spcPct val="90000"/>
              </a:lnSpc>
              <a:spcAft>
                <a:spcPts val="18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r>
              <a:rPr lang="en-US" sz="2400" dirty="0" smtClean="0"/>
              <a:t>Therefore further coordination between CT1 and SA3 is needed on </a:t>
            </a:r>
            <a:r>
              <a:rPr lang="en-US" sz="2400" dirty="0" err="1" smtClean="0"/>
              <a:t>SoR</a:t>
            </a:r>
            <a:r>
              <a:rPr lang="en-US" sz="2400" dirty="0" smtClean="0"/>
              <a:t>.</a:t>
            </a:r>
          </a:p>
          <a:p>
            <a:pPr marL="901700" lvl="2" indent="-442913">
              <a:lnSpc>
                <a:spcPct val="90000"/>
              </a:lnSpc>
              <a:spcAft>
                <a:spcPts val="18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r>
              <a:rPr lang="en-US" sz="2400" dirty="0" smtClean="0"/>
              <a:t>This was reflected in CT1 CR in CP-180157 (approved) by including the following text as Editor’s Note:</a:t>
            </a:r>
          </a:p>
          <a:p>
            <a:pPr marL="1076325" lvl="2" indent="-617538">
              <a:lnSpc>
                <a:spcPct val="90000"/>
              </a:lnSpc>
              <a:spcAft>
                <a:spcPts val="1800"/>
              </a:spcAft>
              <a:tabLst>
                <a:tab pos="444500" algn="l"/>
              </a:tabLst>
              <a:defRPr/>
            </a:pPr>
            <a:r>
              <a:rPr lang="en-GB" dirty="0" smtClean="0"/>
              <a:t>	In order to guarantee end-to-end security between HPLMN and roaming UEs, CT1 in </a:t>
            </a:r>
            <a:r>
              <a:rPr lang="en-GB" smtClean="0"/>
              <a:t>close coordination </a:t>
            </a:r>
            <a:r>
              <a:rPr lang="en-GB" dirty="0" smtClean="0"/>
              <a:t>with SA3 will work further on this procedure. CT1 has to consider changing the solution based on SA3 feedback on the usage of the authentication procedure over NAS.</a:t>
            </a:r>
            <a:endParaRPr lang="en-US" sz="2800" dirty="0" smtClean="0"/>
          </a:p>
          <a:p>
            <a:pPr marL="444500" lvl="1" indent="-442913">
              <a:lnSpc>
                <a:spcPct val="90000"/>
              </a:lnSpc>
              <a:spcAft>
                <a:spcPts val="12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endParaRPr lang="en-US" sz="2800" dirty="0" smtClean="0"/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endParaRPr lang="en-US" altLang="zh-CN" sz="2000" kern="0" dirty="0">
              <a:solidFill>
                <a:sysClr val="windowText" lastClr="000000"/>
              </a:solidFill>
              <a:ea typeface="宋体" pitchFamily="2" charset="-122"/>
            </a:endParaRPr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nb-NO" alt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en-US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>
          <a:xfrm>
            <a:off x="457200" y="-24"/>
            <a:ext cx="6833880" cy="1142640"/>
          </a:xfrm>
        </p:spPr>
        <p:txBody>
          <a:bodyPr/>
          <a:lstStyle/>
          <a:p>
            <a:pPr algn="ctr" rtl="0"/>
            <a:r>
              <a:rPr lang="en-US" sz="3200" kern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For Information to </a:t>
            </a:r>
            <a:r>
              <a:rPr lang="en-US" sz="3200" kern="1200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SA (3/3)</a:t>
            </a:r>
            <a:endParaRPr lang="en-US" sz="3200" kern="1200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17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74625" y="1214422"/>
            <a:ext cx="8969375" cy="5014912"/>
          </a:xfrm>
          <a:prstGeom prst="rect">
            <a:avLst/>
          </a:prstGeom>
        </p:spPr>
        <p:txBody>
          <a:bodyPr/>
          <a:lstStyle/>
          <a:p>
            <a:pPr marL="444500" lvl="1" indent="-442913">
              <a:lnSpc>
                <a:spcPct val="90000"/>
              </a:lnSpc>
              <a:spcAft>
                <a:spcPts val="18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r>
              <a:rPr lang="en-GB" sz="2800" dirty="0" smtClean="0"/>
              <a:t>Voltage Class(</a:t>
            </a:r>
            <a:r>
              <a:rPr lang="en-GB" sz="2800" dirty="0" err="1" smtClean="0"/>
              <a:t>es</a:t>
            </a:r>
            <a:r>
              <a:rPr lang="en-GB" sz="2800" dirty="0" smtClean="0"/>
              <a:t>) Support</a:t>
            </a:r>
          </a:p>
          <a:p>
            <a:pPr marL="901700" lvl="2" indent="-442913">
              <a:lnSpc>
                <a:spcPct val="90000"/>
              </a:lnSpc>
              <a:spcAft>
                <a:spcPts val="18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r>
              <a:rPr lang="en-US" sz="2400" dirty="0" smtClean="0"/>
              <a:t>CT6 CR on “</a:t>
            </a:r>
            <a:r>
              <a:rPr lang="en-GB" sz="2400" i="1" dirty="0" smtClean="0"/>
              <a:t>Mandating only single voltage class support for MEs supporting NG-RAN</a:t>
            </a:r>
            <a:r>
              <a:rPr lang="en-US" sz="2400" dirty="0" smtClean="0"/>
              <a:t>” was revised to and approved in CP-180156.</a:t>
            </a:r>
          </a:p>
          <a:p>
            <a:pPr marL="901700" lvl="2" indent="-442913">
              <a:lnSpc>
                <a:spcPct val="90000"/>
              </a:lnSpc>
              <a:spcAft>
                <a:spcPts val="18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r>
              <a:rPr lang="en-US" sz="2400" smtClean="0"/>
              <a:t>Added </a:t>
            </a:r>
            <a:r>
              <a:rPr lang="en-US" sz="2400" dirty="0" smtClean="0"/>
              <a:t>text:</a:t>
            </a:r>
          </a:p>
          <a:p>
            <a:pPr marL="1520825"/>
            <a:r>
              <a:rPr lang="en-GB" dirty="0" smtClean="0"/>
              <a:t>An ME supporting NG-RAN shall support at least one voltage class, and may support two voltage classes.</a:t>
            </a:r>
            <a:endParaRPr lang="en-US" dirty="0" smtClean="0"/>
          </a:p>
          <a:p>
            <a:pPr marL="1520825"/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NOTE 1: 	If a new voltage class is added in 3GPP TS 31.101 [3], the ME supporting NG-RAN will be required to also support an existing voltage class.</a:t>
            </a:r>
            <a:endParaRPr lang="en-US" sz="5400" dirty="0" smtClean="0"/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endParaRPr lang="en-US" altLang="zh-CN" sz="2000" kern="0" dirty="0">
              <a:solidFill>
                <a:sysClr val="windowText" lastClr="000000"/>
              </a:solidFill>
              <a:ea typeface="宋体" pitchFamily="2" charset="-122"/>
            </a:endParaRPr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nb-NO" alt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en-US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pPr algn="ctr" rtl="0"/>
            <a:r>
              <a:rPr lang="en-US" sz="3200" kern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For Action to SA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18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74625" y="1214422"/>
            <a:ext cx="8969375" cy="5014912"/>
          </a:xfrm>
          <a:prstGeom prst="rect">
            <a:avLst/>
          </a:prstGeom>
        </p:spPr>
        <p:txBody>
          <a:bodyPr/>
          <a:lstStyle/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lang="es-ES_tradnl" altLang="zh-CN" sz="2000" kern="0" dirty="0" err="1" smtClean="0">
                <a:solidFill>
                  <a:sysClr val="windowText" lastClr="000000"/>
                </a:solidFill>
                <a:ea typeface="宋体" pitchFamily="2" charset="-122"/>
              </a:rPr>
              <a:t>none</a:t>
            </a: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nb-NO" alt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en-US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Acknowledgements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6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7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8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9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0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19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85720" y="1142984"/>
            <a:ext cx="8609012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800280" lvl="1" indent="-342720">
              <a:lnSpc>
                <a:spcPct val="90000"/>
              </a:lnSpc>
              <a:spcBef>
                <a:spcPct val="20000"/>
              </a:spcBef>
            </a:pP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CT vice chairs, CT WG chairs and vice chairs and </a:t>
            </a:r>
            <a:r>
              <a:rPr lang="en-GB" altLang="ja-JP" sz="16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rapporteurs</a:t>
            </a:r>
            <a:r>
              <a:rPr lang="en-GB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for excellent coordination of and work. </a:t>
            </a: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hosts of the CT WGs meetings and the CT Plenary meeting for providing very good services that guaranteed smooth progress of the meetings.</a:t>
            </a: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delegates in CT WGs and CT for achieving all deadlines as promised and delivering an enormous amount of CRs and input papers.</a:t>
            </a: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extShape 1"/>
          <p:cNvSpPr txBox="1"/>
          <p:nvPr/>
        </p:nvSpPr>
        <p:spPr>
          <a:xfrm>
            <a:off x="0" y="28404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Organisation 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8" name="CustomShape 2"/>
          <p:cNvSpPr/>
          <p:nvPr/>
        </p:nvSpPr>
        <p:spPr>
          <a:xfrm>
            <a:off x="3286116" y="1386000"/>
            <a:ext cx="5857524" cy="5293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100000"/>
              </a:lnSpc>
              <a:buBlip>
                <a:blip r:embed="rId3"/>
              </a:buBlip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 officials are: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WG1: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Atle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Monrad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Ericcson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/ETSI)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	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Peter Leis (Nokia Networks / ETSI) 
                 	Ricky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Kaura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(Samsung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Frederic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Firmin</a:t>
            </a: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</a:pP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WG3: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Susana Fernandez (Ericsson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 	Yoshihiro Inoue (NTT / TTC)</a:t>
            </a:r>
          </a:p>
          <a:p>
            <a:pPr marL="1143000" indent="-228240">
              <a:lnSpc>
                <a:spcPct val="100000"/>
              </a:lnSpc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	                   	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Zhenning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Huang (China Mobile / CCSA)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Saurav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Arora</a:t>
            </a: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</a:pP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743040" lvl="1" indent="-285480">
              <a:lnSpc>
                <a:spcPct val="100000"/>
              </a:lnSpc>
              <a:buClr>
                <a:srgbClr val="FF33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WG4: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Lionel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Morand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(Orange / ETSI) 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 	Peter Schmitt (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Huawei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/ CCSA)
                    	Yvette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Koza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(Deutsche Telekom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Kimmo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Kymalainen</a:t>
            </a: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</a:pP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WG6: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Heiko Kruse (Morpho Cards GmbH / ETSI)</a:t>
            </a:r>
          </a:p>
          <a:p>
            <a:pPr marL="1143000" lvl="2" indent="-228240"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 	Phan Ly Thanh (Gemalto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Hakim Mkinsi</a:t>
            </a:r>
          </a:p>
        </p:txBody>
      </p:sp>
      <p:sp>
        <p:nvSpPr>
          <p:cNvPr id="159" name="CustomShape 3"/>
          <p:cNvSpPr/>
          <p:nvPr/>
        </p:nvSpPr>
        <p:spPr>
          <a:xfrm>
            <a:off x="171360" y="1393920"/>
            <a:ext cx="4103280" cy="41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100000"/>
              </a:lnSpc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officials are: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Chairman: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806450" lvl="3" indent="-265113">
              <a:buClr>
                <a:srgbClr val="3399FF"/>
              </a:buClr>
              <a:buFont typeface="Arial" pitchFamily="34" charset="0"/>
              <a:buChar char="•"/>
            </a:pPr>
            <a:r>
              <a:rPr lang="en-US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Georg Mayer</a:t>
            </a:r>
            <a:br>
              <a:rPr lang="en-US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</a:t>
            </a:r>
            <a:r>
              <a:rPr lang="en-US" sz="14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Huawei</a:t>
            </a: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/ CCSA)</a:t>
            </a:r>
            <a:b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endParaRPr lang="en-US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Vice chairs: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Behrouz</a:t>
            </a: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Aghili</a:t>
            </a: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 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/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</a:t>
            </a:r>
            <a:r>
              <a:rPr lang="en-US" sz="14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InterDigital</a:t>
            </a: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Comm./ ATIS)</a:t>
            </a:r>
            <a:endParaRPr lang="en-US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Johannes </a:t>
            </a: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Achter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/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(Deutsche Telekom / ETSI)</a:t>
            </a:r>
            <a:endParaRPr lang="en-US" sz="1400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Atsushi </a:t>
            </a:r>
            <a:r>
              <a:rPr lang="en-US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Minokuchi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(NTT DOCOMO INC. / TTC)</a:t>
            </a: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MCC support: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538163" lvl="2" indent="268288">
              <a:lnSpc>
                <a:spcPct val="100000"/>
              </a:lnSpc>
              <a:buClr>
                <a:srgbClr val="000000"/>
              </a:buClr>
              <a:buFont typeface="Arial" pitchFamily="34" charset="0"/>
              <a:buChar char="•"/>
            </a:pPr>
            <a:r>
              <a:rPr lang="en-US" sz="16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Kimmo</a:t>
            </a:r>
            <a:r>
              <a:rPr lang="en-US" sz="16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r>
              <a:rPr lang="en-US" sz="16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Kymalainen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</p:txBody>
      </p:sp>
      <p:sp>
        <p:nvSpPr>
          <p:cNvPr id="160" name="CustomShape 4"/>
          <p:cNvSpPr/>
          <p:nvPr/>
        </p:nvSpPr>
        <p:spPr>
          <a:xfrm>
            <a:off x="117360" y="5707080"/>
            <a:ext cx="4528800" cy="985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90000"/>
              </a:lnSpc>
            </a:pP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Legend
</a:t>
            </a:r>
            <a:r>
              <a:rPr lang="en-US" sz="1000" b="0" strike="noStrike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Blue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elected since previous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</a:pPr>
            <a:r>
              <a:rPr lang="en-US" sz="1000" b="0" strike="noStrike" spc="-1" dirty="0">
                <a:solidFill>
                  <a:srgbClr val="3399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Blue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re-elected since previous plenary 
</a:t>
            </a:r>
            <a:r>
              <a:rPr lang="en-US" sz="1000" b="0" strike="noStrike" spc="-1" dirty="0">
                <a:solidFill>
                  <a:srgbClr val="FF33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Red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 for election in coming plenary period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Picture 8"/>
          <p:cNvPicPr/>
          <p:nvPr/>
        </p:nvPicPr>
        <p:blipFill>
          <a:blip r:embed="rId2"/>
          <a:stretch/>
        </p:blipFill>
        <p:spPr>
          <a:xfrm>
            <a:off x="2614680" y="2716200"/>
            <a:ext cx="4290480" cy="3420720"/>
          </a:xfrm>
          <a:prstGeom prst="rect">
            <a:avLst/>
          </a:prstGeom>
          <a:ln>
            <a:noFill/>
          </a:ln>
        </p:spPr>
      </p:pic>
      <p:sp>
        <p:nvSpPr>
          <p:cNvPr id="338" name="TextShape 1"/>
          <p:cNvSpPr txBox="1"/>
          <p:nvPr/>
        </p:nvSpPr>
        <p:spPr>
          <a:xfrm>
            <a:off x="2033640" y="243000"/>
            <a:ext cx="5231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Thank  You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9" name="CustomShape 2"/>
          <p:cNvSpPr/>
          <p:nvPr/>
        </p:nvSpPr>
        <p:spPr>
          <a:xfrm>
            <a:off x="4494240" y="1638360"/>
            <a:ext cx="183960" cy="36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0" name="CustomShape 3"/>
          <p:cNvSpPr/>
          <p:nvPr/>
        </p:nvSpPr>
        <p:spPr>
          <a:xfrm>
            <a:off x="3268800" y="1405080"/>
            <a:ext cx="2914200" cy="1156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Georg Mayer </a:t>
            </a:r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3GPP TSG CT chairman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400" b="0" strike="noStrike" spc="-1">
                <a:solidFill>
                  <a:srgbClr val="7F7F7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+43 (699) 1900 5758 georg.mayer.huawei@gmx.com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20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CustomShape 1"/>
          <p:cNvSpPr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CT#79 Statistics</a:t>
            </a:r>
          </a:p>
        </p:txBody>
      </p:sp>
      <p:sp>
        <p:nvSpPr>
          <p:cNvPr id="162" name="CustomShape 2"/>
          <p:cNvSpPr/>
          <p:nvPr/>
        </p:nvSpPr>
        <p:spPr>
          <a:xfrm>
            <a:off x="221580" y="1417320"/>
            <a:ext cx="8534160" cy="562192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TSG CT #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79 statistics: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370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Change Requests approved (including Cat “A”)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214 from WG1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58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  from WG3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77 from WG4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21 from WG6
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Rel-15 Work Items / Study Items approved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2 revised- Work Items / Study items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7 new - Work Items / Study items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10 TR for information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 TS for approval</a:t>
            </a: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137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Registered participants /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103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Attending participants (based on registration)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~ </a:t>
            </a: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65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Participants Attending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3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Shape 1"/>
          <p:cNvSpPr txBox="1"/>
          <p:nvPr/>
        </p:nvSpPr>
        <p:spPr>
          <a:xfrm>
            <a:off x="0" y="380880"/>
            <a:ext cx="861012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Rel-8 to Rel-11 overview</a:t>
            </a:r>
            <a:r>
              <a:rPr lang="en-US" sz="3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4" name="TextShape 2"/>
          <p:cNvSpPr txBox="1"/>
          <p:nvPr/>
        </p:nvSpPr>
        <p:spPr>
          <a:xfrm>
            <a:off x="174600" y="1335240"/>
            <a:ext cx="8969040" cy="47304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Rel-8 CRs (Category F) are fewer than in last plenary 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 (3)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Rel-9 CRs (Category F) are more than in last plenary 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 (0) 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Rel-10 CRs (Category F) are same 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(0)</a:t>
            </a: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Rel-11 CRs (Category F) are </a:t>
            </a:r>
            <a:r>
              <a:rPr lang="en-US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fewr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 (3)</a:t>
            </a: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4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extShape 1"/>
          <p:cNvSpPr txBox="1"/>
          <p:nvPr/>
        </p:nvSpPr>
        <p:spPr>
          <a:xfrm>
            <a:off x="685800" y="338040"/>
            <a:ext cx="77720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Rel-12 overview</a:t>
            </a:r>
          </a:p>
        </p:txBody>
      </p:sp>
      <p:sp>
        <p:nvSpPr>
          <p:cNvPr id="166" name="CustomShape 2"/>
          <p:cNvSpPr/>
          <p:nvPr/>
        </p:nvSpPr>
        <p:spPr>
          <a:xfrm>
            <a:off x="201600" y="1325520"/>
            <a:ext cx="8686440" cy="5182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360" tIns="44280" rIns="90360" bIns="4428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Rel-12 CRs (Category F) are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more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than in last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 (2)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5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extShape 1"/>
          <p:cNvSpPr txBox="1"/>
          <p:nvPr/>
        </p:nvSpPr>
        <p:spPr>
          <a:xfrm>
            <a:off x="685800" y="338040"/>
            <a:ext cx="77720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Rel-13 overview</a:t>
            </a:r>
          </a:p>
        </p:txBody>
      </p:sp>
      <p:sp>
        <p:nvSpPr>
          <p:cNvPr id="168" name="CustomShape 2"/>
          <p:cNvSpPr/>
          <p:nvPr/>
        </p:nvSpPr>
        <p:spPr>
          <a:xfrm>
            <a:off x="201600" y="1325520"/>
            <a:ext cx="8686440" cy="5182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360" tIns="44280" rIns="90360" bIns="4428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Rel-13 CRs (Category F) are fewer than in last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11 (33)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6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extShape 1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Rel-14 CRs (Category B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&amp; F) are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fewer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61 (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115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)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All Rel-14 related work were finalized in CT#78</a:t>
            </a:r>
          </a:p>
          <a:p>
            <a:pPr marL="360">
              <a:lnSpc>
                <a:spcPct val="90000"/>
              </a:lnSpc>
              <a:buClr>
                <a:srgbClr val="C00000"/>
              </a:buClr>
            </a:pP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marL="285840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457560" lvl="1">
              <a:lnSpc>
                <a:spcPct val="90000"/>
              </a:lnSpc>
            </a:pP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85840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0" name="TextShape 2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Rel-14 overview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7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Shape 1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B, C, D &amp; F)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more 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203 (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190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2 revised Work Item</a:t>
            </a:r>
          </a:p>
          <a:p>
            <a:pPr marL="360">
              <a:lnSpc>
                <a:spcPct val="90000"/>
              </a:lnSpc>
            </a:pPr>
            <a:endParaRPr lang="en-US" sz="2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7 new Work items / Study items approved</a:t>
            </a:r>
          </a:p>
          <a:p>
            <a:pPr marL="360">
              <a:lnSpc>
                <a:spcPct val="90000"/>
              </a:lnSpc>
            </a:pPr>
            <a:endParaRPr lang="en-US" sz="2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10 TR presented for information</a:t>
            </a: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1 TS presented for approval</a:t>
            </a: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5 New 5G TS numbers allocated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2" name="TextShape 2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overview</a:t>
            </a:r>
            <a:r>
              <a:rPr lang="en-US" sz="3200" b="0" strike="noStrike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8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Revised Rel-15 WIs / SIs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7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8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9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0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1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2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3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4" name="CustomShape 9"/>
          <p:cNvSpPr/>
          <p:nvPr/>
        </p:nvSpPr>
        <p:spPr>
          <a:xfrm>
            <a:off x="457200" y="1600560"/>
            <a:ext cx="758772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None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5" name="CustomShape 10"/>
          <p:cNvSpPr/>
          <p:nvPr/>
        </p:nvSpPr>
        <p:spPr>
          <a:xfrm>
            <a:off x="193680" y="1552680"/>
            <a:ext cx="10842120" cy="52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9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5" name="Content Placeholder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86183257"/>
              </p:ext>
            </p:extLst>
          </p:nvPr>
        </p:nvGraphicFramePr>
        <p:xfrm>
          <a:off x="796925" y="1757363"/>
          <a:ext cx="7705725" cy="13004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51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169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388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898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9496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474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TDOC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Revision of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</a:t>
                      </a: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CP-180152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CT aspects on 5G System - Phase 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CP-173161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5GS_Ph1-CT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CP-180094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IMS impact due to 5GS IP-CAN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CP-172022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5GS_Ph1-IMSo5G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20059</TotalTime>
  <Words>1117</Words>
  <Application>Microsoft Office PowerPoint</Application>
  <PresentationFormat>On-screen Show (4:3)</PresentationFormat>
  <Paragraphs>335</Paragraphs>
  <Slides>20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Office Theme</vt:lpstr>
      <vt:lpstr>Office Theme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>Nokia Oyj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Hietalahti Hannu</dc:creator>
  <dc:description>©3GPP 2009. All rights reserved</dc:description>
  <cp:lastModifiedBy>Another useful username</cp:lastModifiedBy>
  <cp:revision>577</cp:revision>
  <dcterms:created xsi:type="dcterms:W3CDTF">2009-10-13T12:22:16Z</dcterms:created>
  <dcterms:modified xsi:type="dcterms:W3CDTF">2018-03-22T05:50:30Z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Company">
    <vt:lpwstr>Nokia Oyj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On-screen Show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28</vt:i4>
  </property>
</Properties>
</file>